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4"/>
  </p:sldMasterIdLst>
  <p:notesMasterIdLst>
    <p:notesMasterId r:id="rId15"/>
  </p:notesMasterIdLst>
  <p:sldIdLst>
    <p:sldId id="256" r:id="rId5"/>
    <p:sldId id="291" r:id="rId6"/>
    <p:sldId id="273" r:id="rId7"/>
    <p:sldId id="260" r:id="rId8"/>
    <p:sldId id="293" r:id="rId9"/>
    <p:sldId id="294" r:id="rId10"/>
    <p:sldId id="295" r:id="rId11"/>
    <p:sldId id="296" r:id="rId12"/>
    <p:sldId id="264" r:id="rId13"/>
    <p:sldId id="26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025430-25A9-429D-BC49-B9D5A4E25BD8}" v="45" dt="2025-10-16T15:44:11.999"/>
    <p1510:client id="{8E09835C-935E-2A97-E1AF-F175C87DC694}" v="9" dt="2025-10-16T10:32:39.4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85858D-BDC6-4850-80CE-D8F45DFF84BF}" type="doc">
      <dgm:prSet loTypeId="urn:microsoft.com/office/officeart/2005/8/layout/vProcess5" loCatId="process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IE"/>
        </a:p>
      </dgm:t>
    </dgm:pt>
    <dgm:pt modelId="{667E6BE5-DAC3-4B78-BD60-F725270EAA85}">
      <dgm:prSet/>
      <dgm:spPr/>
      <dgm:t>
        <a:bodyPr/>
        <a:lstStyle/>
        <a:p>
          <a:r>
            <a:rPr lang="en-IE"/>
            <a:t>The enriched collagen hydrogel improves the survival and maturation of iPSC-DAPs in immunocompromised athymic rats</a:t>
          </a:r>
        </a:p>
      </dgm:t>
    </dgm:pt>
    <dgm:pt modelId="{4CB463BD-604D-4726-949C-1858AFAD9543}" type="parTrans" cxnId="{93A939A0-25B7-4457-8209-F24A7A4FEDB6}">
      <dgm:prSet/>
      <dgm:spPr/>
      <dgm:t>
        <a:bodyPr/>
        <a:lstStyle/>
        <a:p>
          <a:endParaRPr lang="en-IE"/>
        </a:p>
      </dgm:t>
    </dgm:pt>
    <dgm:pt modelId="{919F4A8E-B4FD-4E4D-8D83-5CC223511D1D}" type="sibTrans" cxnId="{93A939A0-25B7-4457-8209-F24A7A4FEDB6}">
      <dgm:prSet/>
      <dgm:spPr/>
      <dgm:t>
        <a:bodyPr/>
        <a:lstStyle/>
        <a:p>
          <a:endParaRPr lang="en-IE"/>
        </a:p>
      </dgm:t>
    </dgm:pt>
    <dgm:pt modelId="{3DF8DC52-C822-4A51-B175-1C99672B16F8}">
      <dgm:prSet/>
      <dgm:spPr/>
      <dgm:t>
        <a:bodyPr/>
        <a:lstStyle/>
        <a:p>
          <a:r>
            <a:rPr lang="en-IE"/>
            <a:t>1 day pre-treatment of Cyclosporine was not sufficient in preventing an immune reaction to the transplanted cells </a:t>
          </a:r>
        </a:p>
      </dgm:t>
    </dgm:pt>
    <dgm:pt modelId="{4B3559E4-8E48-4984-A57D-52EC31AB8736}" type="parTrans" cxnId="{19C4C7D1-A029-477B-BBBF-634448DE10C2}">
      <dgm:prSet/>
      <dgm:spPr/>
      <dgm:t>
        <a:bodyPr/>
        <a:lstStyle/>
        <a:p>
          <a:endParaRPr lang="en-IE"/>
        </a:p>
      </dgm:t>
    </dgm:pt>
    <dgm:pt modelId="{2ECB8CD6-B669-4BF8-8C97-60440AB8515E}" type="sibTrans" cxnId="{19C4C7D1-A029-477B-BBBF-634448DE10C2}">
      <dgm:prSet/>
      <dgm:spPr/>
      <dgm:t>
        <a:bodyPr/>
        <a:lstStyle/>
        <a:p>
          <a:endParaRPr lang="en-IE"/>
        </a:p>
      </dgm:t>
    </dgm:pt>
    <dgm:pt modelId="{10E3B44D-321C-4E47-A47A-2910740D8B34}">
      <dgm:prSet/>
      <dgm:spPr/>
      <dgm:t>
        <a:bodyPr/>
        <a:lstStyle/>
        <a:p>
          <a:r>
            <a:rPr lang="en-IE"/>
            <a:t>7-day pre-treatment sufficiently prevents T-cell infiltration</a:t>
          </a:r>
        </a:p>
      </dgm:t>
    </dgm:pt>
    <dgm:pt modelId="{4777995F-32D2-4163-BF74-0713878C958F}" type="parTrans" cxnId="{A500E5BD-234A-4EBA-8D15-0234FB3CA546}">
      <dgm:prSet/>
      <dgm:spPr/>
      <dgm:t>
        <a:bodyPr/>
        <a:lstStyle/>
        <a:p>
          <a:endParaRPr lang="en-IE"/>
        </a:p>
      </dgm:t>
    </dgm:pt>
    <dgm:pt modelId="{6B74A9BD-37B1-4709-BB86-D6015C61E0AC}" type="sibTrans" cxnId="{A500E5BD-234A-4EBA-8D15-0234FB3CA546}">
      <dgm:prSet/>
      <dgm:spPr/>
      <dgm:t>
        <a:bodyPr/>
        <a:lstStyle/>
        <a:p>
          <a:endParaRPr lang="en-IE"/>
        </a:p>
      </dgm:t>
    </dgm:pt>
    <dgm:pt modelId="{D6D6B33C-C4DD-4CA7-8FC5-376520E8CAB0}">
      <dgm:prSet/>
      <dgm:spPr/>
      <dgm:t>
        <a:bodyPr/>
        <a:lstStyle/>
        <a:p>
          <a:r>
            <a:rPr lang="en-IE"/>
            <a:t>The hydrogel is potentially beneficial for survival and maturation of iPSC-DAPs</a:t>
          </a:r>
        </a:p>
      </dgm:t>
    </dgm:pt>
    <dgm:pt modelId="{55749DFF-65C6-41DE-8E5C-657B1DC046DC}" type="parTrans" cxnId="{0B569DDB-8C4B-4BC7-9D44-63079C34F947}">
      <dgm:prSet/>
      <dgm:spPr/>
      <dgm:t>
        <a:bodyPr/>
        <a:lstStyle/>
        <a:p>
          <a:endParaRPr lang="en-IE"/>
        </a:p>
      </dgm:t>
    </dgm:pt>
    <dgm:pt modelId="{7C238AC2-F677-4314-9850-7D9AD41AFF4F}" type="sibTrans" cxnId="{0B569DDB-8C4B-4BC7-9D44-63079C34F947}">
      <dgm:prSet/>
      <dgm:spPr/>
      <dgm:t>
        <a:bodyPr/>
        <a:lstStyle/>
        <a:p>
          <a:endParaRPr lang="en-IE"/>
        </a:p>
      </dgm:t>
    </dgm:pt>
    <dgm:pt modelId="{D019EEEF-FE65-4BFC-9754-65B45033CE7E}">
      <dgm:prSet/>
      <dgm:spPr/>
      <dgm:t>
        <a:bodyPr/>
        <a:lstStyle/>
        <a:p>
          <a:r>
            <a:rPr lang="en-IE"/>
            <a:t>Beneficial for NAS2 cell line – poor overall survival</a:t>
          </a:r>
        </a:p>
      </dgm:t>
    </dgm:pt>
    <dgm:pt modelId="{A3EB5AF5-E1C8-47CA-B259-73B06C997392}" type="parTrans" cxnId="{56DD9FD7-ED7E-4CDC-B3C0-E8C5C0C0D315}">
      <dgm:prSet/>
      <dgm:spPr/>
      <dgm:t>
        <a:bodyPr/>
        <a:lstStyle/>
        <a:p>
          <a:endParaRPr lang="en-IE"/>
        </a:p>
      </dgm:t>
    </dgm:pt>
    <dgm:pt modelId="{A1E17063-58C9-4568-8A26-A40CEE443A0F}" type="sibTrans" cxnId="{56DD9FD7-ED7E-4CDC-B3C0-E8C5C0C0D315}">
      <dgm:prSet/>
      <dgm:spPr/>
      <dgm:t>
        <a:bodyPr/>
        <a:lstStyle/>
        <a:p>
          <a:endParaRPr lang="en-IE"/>
        </a:p>
      </dgm:t>
    </dgm:pt>
    <dgm:pt modelId="{2ED13656-79FD-4072-BBED-4E4D94245BC3}">
      <dgm:prSet/>
      <dgm:spPr/>
      <dgm:t>
        <a:bodyPr/>
        <a:lstStyle/>
        <a:p>
          <a:r>
            <a:rPr lang="en-IE"/>
            <a:t>Better overall survival with AST18 cell line but no added benefit of hydrogel</a:t>
          </a:r>
        </a:p>
      </dgm:t>
    </dgm:pt>
    <dgm:pt modelId="{007DCF80-93FB-400F-A34D-22EFCD54A51A}" type="parTrans" cxnId="{93BB4AD4-FEE6-475E-A94D-1D63E0CFC854}">
      <dgm:prSet/>
      <dgm:spPr/>
      <dgm:t>
        <a:bodyPr/>
        <a:lstStyle/>
        <a:p>
          <a:endParaRPr lang="en-IE"/>
        </a:p>
      </dgm:t>
    </dgm:pt>
    <dgm:pt modelId="{26D91E09-1CB5-4DDA-8D07-E2A8060BAD50}" type="sibTrans" cxnId="{93BB4AD4-FEE6-475E-A94D-1D63E0CFC854}">
      <dgm:prSet/>
      <dgm:spPr/>
      <dgm:t>
        <a:bodyPr/>
        <a:lstStyle/>
        <a:p>
          <a:endParaRPr lang="en-IE"/>
        </a:p>
      </dgm:t>
    </dgm:pt>
    <dgm:pt modelId="{D32178F0-480F-4CD7-8ED6-2D5C7071E774}">
      <dgm:prSet/>
      <dgm:spPr/>
      <dgm:t>
        <a:bodyPr/>
        <a:lstStyle/>
        <a:p>
          <a:r>
            <a:rPr lang="en-IE"/>
            <a:t>Good survival of RM3.5 cell line – no benefit of hydrogel – see poster</a:t>
          </a:r>
        </a:p>
      </dgm:t>
    </dgm:pt>
    <dgm:pt modelId="{125C798B-092B-48DE-8C2C-F75A4EA97A27}" type="parTrans" cxnId="{C1DE8DCE-E578-49FF-9EEC-70496B8ACC11}">
      <dgm:prSet/>
      <dgm:spPr/>
      <dgm:t>
        <a:bodyPr/>
        <a:lstStyle/>
        <a:p>
          <a:endParaRPr lang="en-IE"/>
        </a:p>
      </dgm:t>
    </dgm:pt>
    <dgm:pt modelId="{DD255DD5-0F56-40DB-A2E4-A13A2DB3BFC6}" type="sibTrans" cxnId="{C1DE8DCE-E578-49FF-9EEC-70496B8ACC11}">
      <dgm:prSet/>
      <dgm:spPr/>
      <dgm:t>
        <a:bodyPr/>
        <a:lstStyle/>
        <a:p>
          <a:endParaRPr lang="en-IE"/>
        </a:p>
      </dgm:t>
    </dgm:pt>
    <dgm:pt modelId="{9F1A6BD1-D78D-404E-87D0-5A37050AAF0A}" type="pres">
      <dgm:prSet presAssocID="{B685858D-BDC6-4850-80CE-D8F45DFF84BF}" presName="outerComposite" presStyleCnt="0">
        <dgm:presLayoutVars>
          <dgm:chMax val="5"/>
          <dgm:dir/>
          <dgm:resizeHandles val="exact"/>
        </dgm:presLayoutVars>
      </dgm:prSet>
      <dgm:spPr/>
    </dgm:pt>
    <dgm:pt modelId="{C5B506BF-1621-456A-9134-6BC48BEBB668}" type="pres">
      <dgm:prSet presAssocID="{B685858D-BDC6-4850-80CE-D8F45DFF84BF}" presName="dummyMaxCanvas" presStyleCnt="0">
        <dgm:presLayoutVars/>
      </dgm:prSet>
      <dgm:spPr/>
    </dgm:pt>
    <dgm:pt modelId="{DB1C078A-9552-43EC-A00A-9DFC39001681}" type="pres">
      <dgm:prSet presAssocID="{B685858D-BDC6-4850-80CE-D8F45DFF84BF}" presName="ThreeNodes_1" presStyleLbl="node1" presStyleIdx="0" presStyleCnt="3">
        <dgm:presLayoutVars>
          <dgm:bulletEnabled val="1"/>
        </dgm:presLayoutVars>
      </dgm:prSet>
      <dgm:spPr/>
    </dgm:pt>
    <dgm:pt modelId="{92B93C23-A2BC-4FB9-B588-795498FB7D09}" type="pres">
      <dgm:prSet presAssocID="{B685858D-BDC6-4850-80CE-D8F45DFF84BF}" presName="ThreeNodes_2" presStyleLbl="node1" presStyleIdx="1" presStyleCnt="3">
        <dgm:presLayoutVars>
          <dgm:bulletEnabled val="1"/>
        </dgm:presLayoutVars>
      </dgm:prSet>
      <dgm:spPr/>
    </dgm:pt>
    <dgm:pt modelId="{EB50331B-65C7-47EE-B545-05739D1DB758}" type="pres">
      <dgm:prSet presAssocID="{B685858D-BDC6-4850-80CE-D8F45DFF84BF}" presName="ThreeNodes_3" presStyleLbl="node1" presStyleIdx="2" presStyleCnt="3">
        <dgm:presLayoutVars>
          <dgm:bulletEnabled val="1"/>
        </dgm:presLayoutVars>
      </dgm:prSet>
      <dgm:spPr/>
    </dgm:pt>
    <dgm:pt modelId="{17B2F04D-5ED3-4A47-9B74-56381C35B8FC}" type="pres">
      <dgm:prSet presAssocID="{B685858D-BDC6-4850-80CE-D8F45DFF84BF}" presName="ThreeConn_1-2" presStyleLbl="fgAccFollowNode1" presStyleIdx="0" presStyleCnt="2">
        <dgm:presLayoutVars>
          <dgm:bulletEnabled val="1"/>
        </dgm:presLayoutVars>
      </dgm:prSet>
      <dgm:spPr/>
    </dgm:pt>
    <dgm:pt modelId="{FAF138BE-F59A-4559-ABA9-0DA2CF75120D}" type="pres">
      <dgm:prSet presAssocID="{B685858D-BDC6-4850-80CE-D8F45DFF84BF}" presName="ThreeConn_2-3" presStyleLbl="fgAccFollowNode1" presStyleIdx="1" presStyleCnt="2">
        <dgm:presLayoutVars>
          <dgm:bulletEnabled val="1"/>
        </dgm:presLayoutVars>
      </dgm:prSet>
      <dgm:spPr/>
    </dgm:pt>
    <dgm:pt modelId="{587EF7B7-7739-4465-9667-8D37C4355EB4}" type="pres">
      <dgm:prSet presAssocID="{B685858D-BDC6-4850-80CE-D8F45DFF84BF}" presName="ThreeNodes_1_text" presStyleLbl="node1" presStyleIdx="2" presStyleCnt="3">
        <dgm:presLayoutVars>
          <dgm:bulletEnabled val="1"/>
        </dgm:presLayoutVars>
      </dgm:prSet>
      <dgm:spPr/>
    </dgm:pt>
    <dgm:pt modelId="{31BFDCFF-8C9B-483A-80B2-D302EB8A68D7}" type="pres">
      <dgm:prSet presAssocID="{B685858D-BDC6-4850-80CE-D8F45DFF84BF}" presName="ThreeNodes_2_text" presStyleLbl="node1" presStyleIdx="2" presStyleCnt="3">
        <dgm:presLayoutVars>
          <dgm:bulletEnabled val="1"/>
        </dgm:presLayoutVars>
      </dgm:prSet>
      <dgm:spPr/>
    </dgm:pt>
    <dgm:pt modelId="{F5DCEBF6-6F55-46E2-9A7A-57311CF20157}" type="pres">
      <dgm:prSet presAssocID="{B685858D-BDC6-4850-80CE-D8F45DFF84BF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14A46703-44B0-4BAA-AFFC-41E9ED822DC4}" type="presOf" srcId="{2ED13656-79FD-4072-BBED-4E4D94245BC3}" destId="{F5DCEBF6-6F55-46E2-9A7A-57311CF20157}" srcOrd="1" destOrd="2" presId="urn:microsoft.com/office/officeart/2005/8/layout/vProcess5"/>
    <dgm:cxn modelId="{8FF90115-A671-4E88-B385-4F113A20AFFF}" type="presOf" srcId="{919F4A8E-B4FD-4E4D-8D83-5CC223511D1D}" destId="{17B2F04D-5ED3-4A47-9B74-56381C35B8FC}" srcOrd="0" destOrd="0" presId="urn:microsoft.com/office/officeart/2005/8/layout/vProcess5"/>
    <dgm:cxn modelId="{21E3AF1C-4A93-4229-9A89-44021D876587}" type="presOf" srcId="{D019EEEF-FE65-4BFC-9754-65B45033CE7E}" destId="{EB50331B-65C7-47EE-B545-05739D1DB758}" srcOrd="0" destOrd="1" presId="urn:microsoft.com/office/officeart/2005/8/layout/vProcess5"/>
    <dgm:cxn modelId="{049AE439-479C-4A22-8BD4-79856E367942}" type="presOf" srcId="{D6D6B33C-C4DD-4CA7-8FC5-376520E8CAB0}" destId="{EB50331B-65C7-47EE-B545-05739D1DB758}" srcOrd="0" destOrd="0" presId="urn:microsoft.com/office/officeart/2005/8/layout/vProcess5"/>
    <dgm:cxn modelId="{1502B260-10CA-44BA-9532-219377B32E67}" type="presOf" srcId="{D32178F0-480F-4CD7-8ED6-2D5C7071E774}" destId="{EB50331B-65C7-47EE-B545-05739D1DB758}" srcOrd="0" destOrd="3" presId="urn:microsoft.com/office/officeart/2005/8/layout/vProcess5"/>
    <dgm:cxn modelId="{25D2A243-449F-4AD1-91DC-888552FC523F}" type="presOf" srcId="{3DF8DC52-C822-4A51-B175-1C99672B16F8}" destId="{92B93C23-A2BC-4FB9-B588-795498FB7D09}" srcOrd="0" destOrd="0" presId="urn:microsoft.com/office/officeart/2005/8/layout/vProcess5"/>
    <dgm:cxn modelId="{0ED3D843-A28D-4467-9084-26DA8152EF13}" type="presOf" srcId="{10E3B44D-321C-4E47-A47A-2910740D8B34}" destId="{31BFDCFF-8C9B-483A-80B2-D302EB8A68D7}" srcOrd="1" destOrd="1" presId="urn:microsoft.com/office/officeart/2005/8/layout/vProcess5"/>
    <dgm:cxn modelId="{06EBD648-801A-4D1C-A884-5B6092B306B7}" type="presOf" srcId="{3DF8DC52-C822-4A51-B175-1C99672B16F8}" destId="{31BFDCFF-8C9B-483A-80B2-D302EB8A68D7}" srcOrd="1" destOrd="0" presId="urn:microsoft.com/office/officeart/2005/8/layout/vProcess5"/>
    <dgm:cxn modelId="{E8763758-6B32-4943-AF49-BEA3FB01CCC3}" type="presOf" srcId="{D019EEEF-FE65-4BFC-9754-65B45033CE7E}" destId="{F5DCEBF6-6F55-46E2-9A7A-57311CF20157}" srcOrd="1" destOrd="1" presId="urn:microsoft.com/office/officeart/2005/8/layout/vProcess5"/>
    <dgm:cxn modelId="{1C7F548B-4691-4188-8718-942002BC403A}" type="presOf" srcId="{667E6BE5-DAC3-4B78-BD60-F725270EAA85}" destId="{DB1C078A-9552-43EC-A00A-9DFC39001681}" srcOrd="0" destOrd="0" presId="urn:microsoft.com/office/officeart/2005/8/layout/vProcess5"/>
    <dgm:cxn modelId="{A5005792-CB5E-47AA-8433-A921A2019F56}" type="presOf" srcId="{2ED13656-79FD-4072-BBED-4E4D94245BC3}" destId="{EB50331B-65C7-47EE-B545-05739D1DB758}" srcOrd="0" destOrd="2" presId="urn:microsoft.com/office/officeart/2005/8/layout/vProcess5"/>
    <dgm:cxn modelId="{93A939A0-25B7-4457-8209-F24A7A4FEDB6}" srcId="{B685858D-BDC6-4850-80CE-D8F45DFF84BF}" destId="{667E6BE5-DAC3-4B78-BD60-F725270EAA85}" srcOrd="0" destOrd="0" parTransId="{4CB463BD-604D-4726-949C-1858AFAD9543}" sibTransId="{919F4A8E-B4FD-4E4D-8D83-5CC223511D1D}"/>
    <dgm:cxn modelId="{B36B50A8-FF7F-46B8-8C1B-80A8BC5C338B}" type="presOf" srcId="{B685858D-BDC6-4850-80CE-D8F45DFF84BF}" destId="{9F1A6BD1-D78D-404E-87D0-5A37050AAF0A}" srcOrd="0" destOrd="0" presId="urn:microsoft.com/office/officeart/2005/8/layout/vProcess5"/>
    <dgm:cxn modelId="{8B4625B3-9312-4094-AA86-D706286214EC}" type="presOf" srcId="{10E3B44D-321C-4E47-A47A-2910740D8B34}" destId="{92B93C23-A2BC-4FB9-B588-795498FB7D09}" srcOrd="0" destOrd="1" presId="urn:microsoft.com/office/officeart/2005/8/layout/vProcess5"/>
    <dgm:cxn modelId="{9C1855B6-06D0-4772-B573-591782A2CE82}" type="presOf" srcId="{2ECB8CD6-B669-4BF8-8C97-60440AB8515E}" destId="{FAF138BE-F59A-4559-ABA9-0DA2CF75120D}" srcOrd="0" destOrd="0" presId="urn:microsoft.com/office/officeart/2005/8/layout/vProcess5"/>
    <dgm:cxn modelId="{A500E5BD-234A-4EBA-8D15-0234FB3CA546}" srcId="{3DF8DC52-C822-4A51-B175-1C99672B16F8}" destId="{10E3B44D-321C-4E47-A47A-2910740D8B34}" srcOrd="0" destOrd="0" parTransId="{4777995F-32D2-4163-BF74-0713878C958F}" sibTransId="{6B74A9BD-37B1-4709-BB86-D6015C61E0AC}"/>
    <dgm:cxn modelId="{2403E2BF-60DE-479C-8E89-EDB4BC4BAD65}" type="presOf" srcId="{D6D6B33C-C4DD-4CA7-8FC5-376520E8CAB0}" destId="{F5DCEBF6-6F55-46E2-9A7A-57311CF20157}" srcOrd="1" destOrd="0" presId="urn:microsoft.com/office/officeart/2005/8/layout/vProcess5"/>
    <dgm:cxn modelId="{FCA230C8-DBAC-4F9C-A345-7F7356163253}" type="presOf" srcId="{D32178F0-480F-4CD7-8ED6-2D5C7071E774}" destId="{F5DCEBF6-6F55-46E2-9A7A-57311CF20157}" srcOrd="1" destOrd="3" presId="urn:microsoft.com/office/officeart/2005/8/layout/vProcess5"/>
    <dgm:cxn modelId="{C1DE8DCE-E578-49FF-9EEC-70496B8ACC11}" srcId="{D6D6B33C-C4DD-4CA7-8FC5-376520E8CAB0}" destId="{D32178F0-480F-4CD7-8ED6-2D5C7071E774}" srcOrd="2" destOrd="0" parTransId="{125C798B-092B-48DE-8C2C-F75A4EA97A27}" sibTransId="{DD255DD5-0F56-40DB-A2E4-A13A2DB3BFC6}"/>
    <dgm:cxn modelId="{19C4C7D1-A029-477B-BBBF-634448DE10C2}" srcId="{B685858D-BDC6-4850-80CE-D8F45DFF84BF}" destId="{3DF8DC52-C822-4A51-B175-1C99672B16F8}" srcOrd="1" destOrd="0" parTransId="{4B3559E4-8E48-4984-A57D-52EC31AB8736}" sibTransId="{2ECB8CD6-B669-4BF8-8C97-60440AB8515E}"/>
    <dgm:cxn modelId="{93BB4AD4-FEE6-475E-A94D-1D63E0CFC854}" srcId="{D6D6B33C-C4DD-4CA7-8FC5-376520E8CAB0}" destId="{2ED13656-79FD-4072-BBED-4E4D94245BC3}" srcOrd="1" destOrd="0" parTransId="{007DCF80-93FB-400F-A34D-22EFCD54A51A}" sibTransId="{26D91E09-1CB5-4DDA-8D07-E2A8060BAD50}"/>
    <dgm:cxn modelId="{9BB1F4D4-D686-49DB-B5CC-F97996A482EA}" type="presOf" srcId="{667E6BE5-DAC3-4B78-BD60-F725270EAA85}" destId="{587EF7B7-7739-4465-9667-8D37C4355EB4}" srcOrd="1" destOrd="0" presId="urn:microsoft.com/office/officeart/2005/8/layout/vProcess5"/>
    <dgm:cxn modelId="{56DD9FD7-ED7E-4CDC-B3C0-E8C5C0C0D315}" srcId="{D6D6B33C-C4DD-4CA7-8FC5-376520E8CAB0}" destId="{D019EEEF-FE65-4BFC-9754-65B45033CE7E}" srcOrd="0" destOrd="0" parTransId="{A3EB5AF5-E1C8-47CA-B259-73B06C997392}" sibTransId="{A1E17063-58C9-4568-8A26-A40CEE443A0F}"/>
    <dgm:cxn modelId="{0B569DDB-8C4B-4BC7-9D44-63079C34F947}" srcId="{B685858D-BDC6-4850-80CE-D8F45DFF84BF}" destId="{D6D6B33C-C4DD-4CA7-8FC5-376520E8CAB0}" srcOrd="2" destOrd="0" parTransId="{55749DFF-65C6-41DE-8E5C-657B1DC046DC}" sibTransId="{7C238AC2-F677-4314-9850-7D9AD41AFF4F}"/>
    <dgm:cxn modelId="{8DAA7D97-7C1C-42E4-AC7E-9718DF7E9296}" type="presParOf" srcId="{9F1A6BD1-D78D-404E-87D0-5A37050AAF0A}" destId="{C5B506BF-1621-456A-9134-6BC48BEBB668}" srcOrd="0" destOrd="0" presId="urn:microsoft.com/office/officeart/2005/8/layout/vProcess5"/>
    <dgm:cxn modelId="{887B89CD-37DE-4E05-89B1-8EFE86A55161}" type="presParOf" srcId="{9F1A6BD1-D78D-404E-87D0-5A37050AAF0A}" destId="{DB1C078A-9552-43EC-A00A-9DFC39001681}" srcOrd="1" destOrd="0" presId="urn:microsoft.com/office/officeart/2005/8/layout/vProcess5"/>
    <dgm:cxn modelId="{C0561057-107E-44C8-9C9F-4F4591D6F069}" type="presParOf" srcId="{9F1A6BD1-D78D-404E-87D0-5A37050AAF0A}" destId="{92B93C23-A2BC-4FB9-B588-795498FB7D09}" srcOrd="2" destOrd="0" presId="urn:microsoft.com/office/officeart/2005/8/layout/vProcess5"/>
    <dgm:cxn modelId="{1E0BFA8B-8A94-4B67-8B87-8AFDB3F51A6E}" type="presParOf" srcId="{9F1A6BD1-D78D-404E-87D0-5A37050AAF0A}" destId="{EB50331B-65C7-47EE-B545-05739D1DB758}" srcOrd="3" destOrd="0" presId="urn:microsoft.com/office/officeart/2005/8/layout/vProcess5"/>
    <dgm:cxn modelId="{42F13C2E-4B74-4E4A-AD0B-D4EB8FD69680}" type="presParOf" srcId="{9F1A6BD1-D78D-404E-87D0-5A37050AAF0A}" destId="{17B2F04D-5ED3-4A47-9B74-56381C35B8FC}" srcOrd="4" destOrd="0" presId="urn:microsoft.com/office/officeart/2005/8/layout/vProcess5"/>
    <dgm:cxn modelId="{14B1434D-6F03-43C3-B120-7ED23006576A}" type="presParOf" srcId="{9F1A6BD1-D78D-404E-87D0-5A37050AAF0A}" destId="{FAF138BE-F59A-4559-ABA9-0DA2CF75120D}" srcOrd="5" destOrd="0" presId="urn:microsoft.com/office/officeart/2005/8/layout/vProcess5"/>
    <dgm:cxn modelId="{892AB96D-3F31-48CA-97AB-6508C5E091E9}" type="presParOf" srcId="{9F1A6BD1-D78D-404E-87D0-5A37050AAF0A}" destId="{587EF7B7-7739-4465-9667-8D37C4355EB4}" srcOrd="6" destOrd="0" presId="urn:microsoft.com/office/officeart/2005/8/layout/vProcess5"/>
    <dgm:cxn modelId="{877BB64A-1042-4F92-9A15-1FE285DFB89B}" type="presParOf" srcId="{9F1A6BD1-D78D-404E-87D0-5A37050AAF0A}" destId="{31BFDCFF-8C9B-483A-80B2-D302EB8A68D7}" srcOrd="7" destOrd="0" presId="urn:microsoft.com/office/officeart/2005/8/layout/vProcess5"/>
    <dgm:cxn modelId="{5537E4D2-904B-4AA0-A0E7-51E097A41451}" type="presParOf" srcId="{9F1A6BD1-D78D-404E-87D0-5A37050AAF0A}" destId="{F5DCEBF6-6F55-46E2-9A7A-57311CF20157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1C078A-9552-43EC-A00A-9DFC39001681}">
      <dsp:nvSpPr>
        <dsp:cNvPr id="0" name=""/>
        <dsp:cNvSpPr/>
      </dsp:nvSpPr>
      <dsp:spPr>
        <a:xfrm>
          <a:off x="0" y="0"/>
          <a:ext cx="7309294" cy="120700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/>
            <a:t>The enriched collagen hydrogel improves the survival and maturation of iPSC-DAPs in immunocompromised athymic rats</a:t>
          </a:r>
        </a:p>
      </dsp:txBody>
      <dsp:txXfrm>
        <a:off x="35352" y="35352"/>
        <a:ext cx="6006838" cy="1136304"/>
      </dsp:txXfrm>
    </dsp:sp>
    <dsp:sp modelId="{92B93C23-A2BC-4FB9-B588-795498FB7D09}">
      <dsp:nvSpPr>
        <dsp:cNvPr id="0" name=""/>
        <dsp:cNvSpPr/>
      </dsp:nvSpPr>
      <dsp:spPr>
        <a:xfrm>
          <a:off x="644937" y="1408176"/>
          <a:ext cx="7309294" cy="120700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/>
            <a:t>1 day pre-treatment of Cyclosporine was not sufficient in preventing an immune reaction to the transplanted cells 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100" kern="1200"/>
            <a:t>7-day pre-treatment sufficiently prevents T-cell infiltration</a:t>
          </a:r>
        </a:p>
      </dsp:txBody>
      <dsp:txXfrm>
        <a:off x="680289" y="1443528"/>
        <a:ext cx="5809097" cy="1136304"/>
      </dsp:txXfrm>
    </dsp:sp>
    <dsp:sp modelId="{EB50331B-65C7-47EE-B545-05739D1DB758}">
      <dsp:nvSpPr>
        <dsp:cNvPr id="0" name=""/>
        <dsp:cNvSpPr/>
      </dsp:nvSpPr>
      <dsp:spPr>
        <a:xfrm>
          <a:off x="1289875" y="2816352"/>
          <a:ext cx="7309294" cy="120700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/>
            <a:t>The hydrogel is potentially beneficial for survival and maturation of iPSC-DAPs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100" kern="1200"/>
            <a:t>Beneficial for NAS2 cell line – poor overall survival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100" kern="1200"/>
            <a:t>Better overall survival with AST18 cell line but no added benefit of hydrogel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100" kern="1200"/>
            <a:t>Good survival of RM3.5 cell line – no benefit of hydrogel – see poster</a:t>
          </a:r>
        </a:p>
      </dsp:txBody>
      <dsp:txXfrm>
        <a:off x="1325227" y="2851704"/>
        <a:ext cx="5809097" cy="1136304"/>
      </dsp:txXfrm>
    </dsp:sp>
    <dsp:sp modelId="{17B2F04D-5ED3-4A47-9B74-56381C35B8FC}">
      <dsp:nvSpPr>
        <dsp:cNvPr id="0" name=""/>
        <dsp:cNvSpPr/>
      </dsp:nvSpPr>
      <dsp:spPr>
        <a:xfrm>
          <a:off x="6524739" y="915314"/>
          <a:ext cx="784555" cy="78455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3500" kern="1200"/>
        </a:p>
      </dsp:txBody>
      <dsp:txXfrm>
        <a:off x="6701264" y="915314"/>
        <a:ext cx="431505" cy="590378"/>
      </dsp:txXfrm>
    </dsp:sp>
    <dsp:sp modelId="{FAF138BE-F59A-4559-ABA9-0DA2CF75120D}">
      <dsp:nvSpPr>
        <dsp:cNvPr id="0" name=""/>
        <dsp:cNvSpPr/>
      </dsp:nvSpPr>
      <dsp:spPr>
        <a:xfrm>
          <a:off x="7169677" y="2315443"/>
          <a:ext cx="784555" cy="78455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3500" kern="1200"/>
        </a:p>
      </dsp:txBody>
      <dsp:txXfrm>
        <a:off x="7346202" y="2315443"/>
        <a:ext cx="431505" cy="5903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264D5E-F8BB-481F-98FA-404922129ECE}" type="datetimeFigureOut">
              <a:rPr lang="en-IE" smtClean="0"/>
              <a:t>16/10/2025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AF784E-1E36-4590-8BC9-599FA796F65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36609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B45BF-FEFE-46EF-8031-83B8A1F9676D}" type="datetimeFigureOut">
              <a:rPr lang="en-IE" smtClean="0"/>
              <a:t>16/10/2025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C97B5-FF62-4763-B0F1-8D6D5F19F8A0}" type="slidenum">
              <a:rPr lang="en-IE" smtClean="0"/>
              <a:t>‹#›</a:t>
            </a:fld>
            <a:endParaRPr lang="en-I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8201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B45BF-FEFE-46EF-8031-83B8A1F9676D}" type="datetimeFigureOut">
              <a:rPr lang="en-IE" smtClean="0"/>
              <a:t>16/10/2025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C97B5-FF62-4763-B0F1-8D6D5F19F8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42032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B45BF-FEFE-46EF-8031-83B8A1F9676D}" type="datetimeFigureOut">
              <a:rPr lang="en-IE" smtClean="0"/>
              <a:t>16/10/2025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C97B5-FF62-4763-B0F1-8D6D5F19F8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72915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B45BF-FEFE-46EF-8031-83B8A1F9676D}" type="datetimeFigureOut">
              <a:rPr lang="en-IE" smtClean="0"/>
              <a:t>16/10/2025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C97B5-FF62-4763-B0F1-8D6D5F19F8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82134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B45BF-FEFE-46EF-8031-83B8A1F9676D}" type="datetimeFigureOut">
              <a:rPr lang="en-IE" smtClean="0"/>
              <a:t>16/10/2025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C97B5-FF62-4763-B0F1-8D6D5F19F8A0}" type="slidenum">
              <a:rPr lang="en-IE" smtClean="0"/>
              <a:t>‹#›</a:t>
            </a:fld>
            <a:endParaRPr lang="en-I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9748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B45BF-FEFE-46EF-8031-83B8A1F9676D}" type="datetimeFigureOut">
              <a:rPr lang="en-IE" smtClean="0"/>
              <a:t>16/10/2025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C97B5-FF62-4763-B0F1-8D6D5F19F8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55895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B45BF-FEFE-46EF-8031-83B8A1F9676D}" type="datetimeFigureOut">
              <a:rPr lang="en-IE" smtClean="0"/>
              <a:t>16/10/2025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C97B5-FF62-4763-B0F1-8D6D5F19F8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01055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B45BF-FEFE-46EF-8031-83B8A1F9676D}" type="datetimeFigureOut">
              <a:rPr lang="en-IE" smtClean="0"/>
              <a:t>16/10/2025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C97B5-FF62-4763-B0F1-8D6D5F19F8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9767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B45BF-FEFE-46EF-8031-83B8A1F9676D}" type="datetimeFigureOut">
              <a:rPr lang="en-IE" smtClean="0"/>
              <a:t>16/10/2025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C97B5-FF62-4763-B0F1-8D6D5F19F8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74402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90B45BF-FEFE-46EF-8031-83B8A1F9676D}" type="datetimeFigureOut">
              <a:rPr lang="en-IE" smtClean="0"/>
              <a:t>16/10/2025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B7C97B5-FF62-4763-B0F1-8D6D5F19F8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53603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B45BF-FEFE-46EF-8031-83B8A1F9676D}" type="datetimeFigureOut">
              <a:rPr lang="en-IE" smtClean="0"/>
              <a:t>16/10/2025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C97B5-FF62-4763-B0F1-8D6D5F19F8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06118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90B45BF-FEFE-46EF-8031-83B8A1F9676D}" type="datetimeFigureOut">
              <a:rPr lang="en-IE" smtClean="0"/>
              <a:t>16/10/2025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B7C97B5-FF62-4763-B0F1-8D6D5F19F8A0}" type="slidenum">
              <a:rPr lang="en-IE" smtClean="0"/>
              <a:t>‹#›</a:t>
            </a:fld>
            <a:endParaRPr lang="en-IE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4094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dx.doi.org/10.1111/ejn.14051" TargetMode="External"/><Relationship Id="rId2" Type="http://schemas.openxmlformats.org/officeDocument/2006/relationships/hyperlink" Target="https://doi.org/10.1088/1741-2552/ad33b2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x.doi.org/https:/doi.org/10.1016/j.neuint.2021.104971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tiff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06CA5-59C5-68A1-35CA-69075FE9B5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4006" y="967183"/>
            <a:ext cx="11107753" cy="3892168"/>
          </a:xfrm>
        </p:spPr>
        <p:txBody>
          <a:bodyPr>
            <a:normAutofit/>
          </a:bodyPr>
          <a:lstStyle/>
          <a:p>
            <a:r>
              <a:rPr lang="en-IE" sz="5600" b="1" dirty="0">
                <a:solidFill>
                  <a:schemeClr val="accent2">
                    <a:lumMod val="50000"/>
                  </a:schemeClr>
                </a:solidFill>
              </a:rPr>
              <a:t>The effect of a loaded collagen hydrogel on the engraftment and maturation of iPSC-DAPs</a:t>
            </a:r>
            <a:br>
              <a:rPr lang="en-IE" sz="56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IE" sz="5600" b="1" dirty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en-IE" sz="3200" b="1" dirty="0">
                <a:solidFill>
                  <a:schemeClr val="accent2">
                    <a:lumMod val="50000"/>
                  </a:schemeClr>
                </a:solidFill>
              </a:rPr>
              <a:t>Preclinical therapeutic validation in immunosuppressed rats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6F1752-70AC-AFB6-2071-734693C2BE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6779" y="5341709"/>
            <a:ext cx="10058400" cy="1143000"/>
          </a:xfrm>
        </p:spPr>
        <p:txBody>
          <a:bodyPr>
            <a:normAutofit fontScale="85000" lnSpcReduction="20000"/>
          </a:bodyPr>
          <a:lstStyle/>
          <a:p>
            <a:r>
              <a:rPr lang="en-IE" dirty="0">
                <a:solidFill>
                  <a:srgbClr val="FFFFFF"/>
                </a:solidFill>
              </a:rPr>
              <a:t>Sarah Crudden </a:t>
            </a:r>
          </a:p>
          <a:p>
            <a:r>
              <a:rPr lang="en-IE" dirty="0">
                <a:solidFill>
                  <a:srgbClr val="FFFFFF"/>
                </a:solidFill>
              </a:rPr>
              <a:t>PhD Candidate in the University of Galway</a:t>
            </a:r>
          </a:p>
          <a:p>
            <a:r>
              <a:rPr lang="en-IE" dirty="0">
                <a:solidFill>
                  <a:srgbClr val="FFFFFF"/>
                </a:solidFill>
              </a:rPr>
              <a:t>Supervised by PROF. EilíS </a:t>
            </a:r>
            <a:r>
              <a:rPr lang="en-IE" dirty="0" err="1">
                <a:solidFill>
                  <a:srgbClr val="FFFFFF"/>
                </a:solidFill>
              </a:rPr>
              <a:t>dowd</a:t>
            </a:r>
            <a:endParaRPr lang="en-IE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F3985C0-E548-44D2-B30E-F3E42DADE1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pic>
        <p:nvPicPr>
          <p:cNvPr id="5" name="Graphic 4" descr="Brain with solid fill">
            <a:extLst>
              <a:ext uri="{FF2B5EF4-FFF2-40B4-BE49-F238E27FC236}">
                <a16:creationId xmlns:a16="http://schemas.microsoft.com/office/drawing/2014/main" id="{A06DE074-F1A0-5022-6179-54B67332CB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92080" y="-153080"/>
            <a:ext cx="1875253" cy="18752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960B1E-9217-8AC6-8B98-3CCC2F6069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8497" y="5375685"/>
            <a:ext cx="2753278" cy="901698"/>
          </a:xfrm>
          <a:prstGeom prst="rect">
            <a:avLst/>
          </a:prstGeom>
        </p:spPr>
      </p:pic>
      <p:pic>
        <p:nvPicPr>
          <p:cNvPr id="4" name="Picture 2" descr="University of Galway">
            <a:extLst>
              <a:ext uri="{FF2B5EF4-FFF2-40B4-BE49-F238E27FC236}">
                <a16:creationId xmlns:a16="http://schemas.microsoft.com/office/drawing/2014/main" id="{2E735794-0185-16D6-DA5A-109A003F1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06" y="279369"/>
            <a:ext cx="2672012" cy="1010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1482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A60D2-CF5C-79C2-7171-23E18A9FF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>
                <a:solidFill>
                  <a:schemeClr val="accent2"/>
                </a:solidFill>
              </a:rPr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18E9AD-D60F-57C0-B53F-0EDD2809F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249" y="2028380"/>
            <a:ext cx="10058400" cy="4023360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spcAft>
                <a:spcPts val="800"/>
              </a:spcAft>
            </a:pPr>
            <a:r>
              <a:rPr lang="en-IE" sz="1800" b="0" i="0" dirty="0" err="1"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Comini</a:t>
            </a:r>
            <a:r>
              <a:rPr lang="en-IE" sz="1800" b="0" i="0" dirty="0"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G., &amp; Dowd, E. (2024). A systematic review of progenitor survival and maturation in Parkinsonian models. </a:t>
            </a:r>
            <a:r>
              <a:rPr lang="en-IE" sz="1800" b="0" i="1" dirty="0"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Neural regeneration research</a:t>
            </a:r>
            <a:r>
              <a:rPr lang="en-IE" sz="1800" b="0" i="0" dirty="0"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10.4103/NRR.NRR-D-24-00894. Advance online publication. https://doi.org/10.4103/NRR.NRR-D-24-00894</a:t>
            </a:r>
            <a:endParaRPr lang="en-US" sz="18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spcAft>
                <a:spcPts val="800"/>
              </a:spcAft>
            </a:pPr>
            <a:r>
              <a:rPr lang="en-US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Comini</a:t>
            </a:r>
            <a:r>
              <a:rPr lang="en-US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G., Kelly, R., Jarrin, S., Patton, T., Narasimhan, K., Pandit, A., Drummond, N., </a:t>
            </a:r>
            <a:r>
              <a:rPr lang="en-US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Kunath</a:t>
            </a:r>
            <a:r>
              <a:rPr lang="en-US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T., &amp; Dowd, E. (2024). Survival and maturation of human induced pluripotent stem cell-derived dopaminergic progenitors in the parkinsonian rat brain is enhanced by transplantation in a </a:t>
            </a:r>
            <a:r>
              <a:rPr lang="en-US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neurotrophin</a:t>
            </a:r>
            <a:r>
              <a:rPr lang="en-US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-enriched hydrogel. Journal of neural engineering, 21(2), 10.1088/1741-2552/ad33b2. </a:t>
            </a:r>
            <a:r>
              <a:rPr lang="en-US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https://doi.org/10.1088/1741-2552/ad33b2</a:t>
            </a:r>
            <a:endParaRPr lang="en-US" sz="18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spcAft>
                <a:spcPts val="800"/>
              </a:spcAft>
            </a:pPr>
            <a:r>
              <a:rPr lang="en-IE" sz="1800" dirty="0">
                <a:latin typeface="Arial" panose="020B0604020202020204" pitchFamily="34" charset="0"/>
                <a:cs typeface="Arial" panose="020B0604020202020204" pitchFamily="34" charset="0"/>
              </a:rPr>
              <a:t>Comini, G. (2024) </a:t>
            </a:r>
            <a:r>
              <a:rPr lang="en-IE" sz="1800" i="1" dirty="0">
                <a:latin typeface="Arial" panose="020B0604020202020204" pitchFamily="34" charset="0"/>
                <a:cs typeface="Arial" panose="020B0604020202020204" pitchFamily="34" charset="0"/>
              </a:rPr>
              <a:t>The potential of </a:t>
            </a:r>
            <a:r>
              <a:rPr lang="en-IE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neurotrophin</a:t>
            </a:r>
            <a:r>
              <a:rPr lang="en-IE" sz="1800" i="1" dirty="0">
                <a:latin typeface="Arial" panose="020B0604020202020204" pitchFamily="34" charset="0"/>
                <a:cs typeface="Arial" panose="020B0604020202020204" pitchFamily="34" charset="0"/>
              </a:rPr>
              <a:t>-loaded biomaterials to enhance stem cell-derived brain repair for      </a:t>
            </a:r>
            <a:r>
              <a:rPr lang="en-IE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Parkinson&amp;apos;s</a:t>
            </a:r>
            <a:r>
              <a:rPr lang="en-IE" sz="1800" i="1" dirty="0">
                <a:latin typeface="Arial" panose="020B0604020202020204" pitchFamily="34" charset="0"/>
                <a:cs typeface="Arial" panose="020B0604020202020204" pitchFamily="34" charset="0"/>
              </a:rPr>
              <a:t> disease</a:t>
            </a:r>
            <a:r>
              <a:rPr lang="en-IE" sz="1800" dirty="0">
                <a:latin typeface="Arial" panose="020B0604020202020204" pitchFamily="34" charset="0"/>
                <a:cs typeface="Arial" panose="020B0604020202020204" pitchFamily="34" charset="0"/>
              </a:rPr>
              <a:t>. Galway: University of Galway. </a:t>
            </a:r>
            <a:endParaRPr lang="en-US" sz="18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spcAft>
                <a:spcPts val="800"/>
              </a:spcAft>
            </a:pPr>
            <a:r>
              <a:rPr lang="en-IE" sz="1800" dirty="0"/>
              <a:t>Moriarty, N., Pandit, A. and Dowd, E. (2017) ‘Encapsulation of primary dopaminergic neurons in a GDNF-loaded collagen hydrogel increases their survival, re-innervation and function after intra-striatal transplantation’, </a:t>
            </a:r>
            <a:r>
              <a:rPr lang="en-IE" sz="1800" i="1" dirty="0"/>
              <a:t>Scientific reports</a:t>
            </a:r>
            <a:r>
              <a:rPr lang="en-IE" sz="1800" dirty="0"/>
              <a:t>, 7(1), pp. 16033–14. </a:t>
            </a:r>
            <a:endParaRPr lang="en-US" sz="18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spcAft>
                <a:spcPts val="800"/>
              </a:spcAft>
            </a:pPr>
            <a:r>
              <a:rPr lang="en-US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Moriarty, N., Parish, C.L. and Dowd, E. (2019) 'Primary tissue for cellular brain repair in Parkinson's disease: Promise, problems and the potential of biomaterials', </a:t>
            </a:r>
            <a:r>
              <a:rPr lang="en-US" sz="1800" i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Eur</a:t>
            </a:r>
            <a:r>
              <a:rPr lang="en-US" sz="1800" i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J </a:t>
            </a:r>
            <a:r>
              <a:rPr lang="en-US" sz="1800" i="1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Neurosci</a:t>
            </a:r>
            <a:r>
              <a:rPr lang="en-US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49(4), 472-486, available: </a:t>
            </a:r>
            <a:r>
              <a:rPr lang="en-US" sz="1800" u="sng" kern="100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http://dx.doi.org/10.1111/ejn.14051</a:t>
            </a:r>
            <a:r>
              <a:rPr lang="en-US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IE" sz="18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spcAft>
                <a:spcPts val="800"/>
              </a:spcAft>
            </a:pPr>
            <a:r>
              <a:rPr lang="en-US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Sarah </a:t>
            </a:r>
            <a:r>
              <a:rPr lang="en-US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Jarrin</a:t>
            </a:r>
            <a:r>
              <a:rPr lang="en-US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</a:t>
            </a:r>
            <a:r>
              <a:rPr lang="en-US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Sílvia</a:t>
            </a:r>
            <a:r>
              <a:rPr lang="en-US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Cabré</a:t>
            </a:r>
            <a:r>
              <a:rPr lang="en-US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</a:t>
            </a:r>
            <a:r>
              <a:rPr lang="en-US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Eilís</a:t>
            </a:r>
            <a:r>
              <a:rPr lang="en-US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D. (2021) 'The potential of biomaterials for central nervous system cellular repair', </a:t>
            </a:r>
            <a:r>
              <a:rPr lang="en-US" sz="1800" i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Neurochemistry International</a:t>
            </a:r>
            <a:r>
              <a:rPr lang="en-US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144, 104971, available: </a:t>
            </a:r>
            <a:r>
              <a:rPr lang="en-US" sz="1800" u="sng" kern="100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http://dx.doi.org/https://doi.org/10.1016/j.neuint.2021.104971</a:t>
            </a:r>
            <a:r>
              <a:rPr lang="en-US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IE" sz="1800" kern="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225144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32927DB-5D0E-75C1-8E67-6C41DCE672FE}"/>
              </a:ext>
            </a:extLst>
          </p:cNvPr>
          <p:cNvSpPr txBox="1">
            <a:spLocks/>
          </p:cNvSpPr>
          <p:nvPr/>
        </p:nvSpPr>
        <p:spPr>
          <a:xfrm>
            <a:off x="674009" y="286365"/>
            <a:ext cx="5977937" cy="84356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000" dirty="0">
                <a:solidFill>
                  <a:srgbClr val="FFFFFF"/>
                </a:solidFill>
              </a:rPr>
              <a:t>Background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D1E3A54C-4A21-75B0-93AF-45E561EFD3BE}"/>
              </a:ext>
            </a:extLst>
          </p:cNvPr>
          <p:cNvSpPr txBox="1">
            <a:spLocks/>
          </p:cNvSpPr>
          <p:nvPr/>
        </p:nvSpPr>
        <p:spPr>
          <a:xfrm>
            <a:off x="185055" y="4111642"/>
            <a:ext cx="3542385" cy="4066010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3540" lvl="1"/>
            <a:r>
              <a:rPr lang="en-US" dirty="0">
                <a:solidFill>
                  <a:schemeClr val="bg1"/>
                </a:solidFill>
              </a:rPr>
              <a:t>Previously demonstrated by Dowd group that an NTF-loaded collagen hydrogel can enhance survival, engraftment of VM-derived fetal cells in hemi-parkinsonian rats.</a:t>
            </a:r>
          </a:p>
          <a:p>
            <a:pPr marL="383540" lvl="2" indent="0">
              <a:buNone/>
            </a:pPr>
            <a:endParaRPr lang="en-US" dirty="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 marL="566420" lvl="2"/>
            <a:endParaRPr lang="en-US" dirty="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 marL="200660" lvl="1" indent="0">
              <a:buNone/>
            </a:pPr>
            <a:endParaRPr lang="en-US" dirty="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12" name="Picture 11" descr="A diagram of an embryo&#10;&#10;AI-generated content may be incorrect.">
            <a:extLst>
              <a:ext uri="{FF2B5EF4-FFF2-40B4-BE49-F238E27FC236}">
                <a16:creationId xmlns:a16="http://schemas.microsoft.com/office/drawing/2014/main" id="{A6C2383C-4E3F-0622-7DDE-F8CF5D83FB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746" y="1286265"/>
            <a:ext cx="3542385" cy="232911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860C490-7737-86CD-36D2-2513B2E79665}"/>
              </a:ext>
            </a:extLst>
          </p:cNvPr>
          <p:cNvSpPr/>
          <p:nvPr/>
        </p:nvSpPr>
        <p:spPr>
          <a:xfrm>
            <a:off x="5944005" y="79155"/>
            <a:ext cx="155883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lang="en-IE" sz="1100" dirty="0">
                <a:solidFill>
                  <a:schemeClr val="bg1"/>
                </a:solidFill>
              </a:rPr>
              <a:t>Moriarty et al., 2017</a:t>
            </a:r>
          </a:p>
          <a:p>
            <a:pPr algn="r">
              <a:spcAft>
                <a:spcPts val="600"/>
              </a:spcAft>
            </a:pPr>
            <a:r>
              <a:rPr lang="en-IE" sz="1100" dirty="0">
                <a:solidFill>
                  <a:schemeClr val="bg1"/>
                </a:solidFill>
              </a:rPr>
              <a:t>Moriarty et al., 2019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DEB4EC2-0287-3063-FC41-FE694CA54DB9}"/>
              </a:ext>
            </a:extLst>
          </p:cNvPr>
          <p:cNvSpPr txBox="1">
            <a:spLocks/>
          </p:cNvSpPr>
          <p:nvPr/>
        </p:nvSpPr>
        <p:spPr>
          <a:xfrm>
            <a:off x="182881" y="1150605"/>
            <a:ext cx="6563360" cy="7366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E" dirty="0">
              <a:solidFill>
                <a:schemeClr val="accent2"/>
              </a:solidFill>
            </a:endParaRPr>
          </a:p>
          <a:p>
            <a:pPr lvl="1"/>
            <a:endParaRPr lang="en-IE" dirty="0">
              <a:solidFill>
                <a:schemeClr val="accent2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68C36B9-437D-8208-25D2-4653136A2B74}"/>
              </a:ext>
            </a:extLst>
          </p:cNvPr>
          <p:cNvGrpSpPr>
            <a:grpSpLocks noChangeAspect="1"/>
          </p:cNvGrpSpPr>
          <p:nvPr/>
        </p:nvGrpSpPr>
        <p:grpSpPr>
          <a:xfrm>
            <a:off x="4951126" y="3767564"/>
            <a:ext cx="5989098" cy="3021885"/>
            <a:chOff x="5761979" y="3887562"/>
            <a:chExt cx="4945210" cy="2498010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CCAEE59-98C3-CC71-83D5-B7EFD9E7D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61979" y="3887562"/>
              <a:ext cx="2382361" cy="249801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70EC436-8B22-FD34-79A8-B2233BF524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42720" y="3887562"/>
              <a:ext cx="2364469" cy="2498010"/>
            </a:xfrm>
            <a:prstGeom prst="rect">
              <a:avLst/>
            </a:prstGeom>
          </p:spPr>
        </p:pic>
      </p:grpSp>
      <p:pic>
        <p:nvPicPr>
          <p:cNvPr id="19" name="Picture 2" descr="C:\Users\10387317\Desktop\PHD\Publications\Moriarty et al 2017\6. Paper images\Final images\Fig. 8 (New).tif">
            <a:extLst>
              <a:ext uri="{FF2B5EF4-FFF2-40B4-BE49-F238E27FC236}">
                <a16:creationId xmlns:a16="http://schemas.microsoft.com/office/drawing/2014/main" id="{16DE1D7D-4107-F49D-40F8-34037E1C9DD0}"/>
              </a:ext>
            </a:extLst>
          </p:cNvPr>
          <p:cNvPicPr preferRelativeResize="0"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96" r="45126" b="5849"/>
          <a:stretch/>
        </p:blipFill>
        <p:spPr bwMode="auto">
          <a:xfrm>
            <a:off x="8225573" y="331743"/>
            <a:ext cx="2607326" cy="2797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F4B01D60-8213-1EE3-DD2A-82AF12D3B394}"/>
              </a:ext>
            </a:extLst>
          </p:cNvPr>
          <p:cNvGrpSpPr>
            <a:grpSpLocks noChangeAspect="1"/>
          </p:cNvGrpSpPr>
          <p:nvPr/>
        </p:nvGrpSpPr>
        <p:grpSpPr>
          <a:xfrm>
            <a:off x="4744936" y="308847"/>
            <a:ext cx="3207587" cy="2904218"/>
            <a:chOff x="8462293" y="449320"/>
            <a:chExt cx="2743882" cy="2509536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9CB73331-D415-A1B7-6950-78303F1EE8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r="49904"/>
            <a:stretch/>
          </p:blipFill>
          <p:spPr>
            <a:xfrm>
              <a:off x="8462293" y="449320"/>
              <a:ext cx="2743882" cy="1182722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81F1635-2A72-2EFC-78E2-A4A7B61856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50905"/>
            <a:stretch/>
          </p:blipFill>
          <p:spPr>
            <a:xfrm>
              <a:off x="8462293" y="1762857"/>
              <a:ext cx="2719268" cy="1195999"/>
            </a:xfrm>
            <a:prstGeom prst="rect">
              <a:avLst/>
            </a:prstGeom>
          </p:spPr>
        </p:pic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A09C137B-7EAB-E101-5A8A-F74722C44E61}"/>
              </a:ext>
            </a:extLst>
          </p:cNvPr>
          <p:cNvSpPr/>
          <p:nvPr/>
        </p:nvSpPr>
        <p:spPr>
          <a:xfrm>
            <a:off x="10633166" y="6427113"/>
            <a:ext cx="155883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I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Moriarty et al., 2017</a:t>
            </a:r>
          </a:p>
          <a:p>
            <a:pPr algn="r"/>
            <a:r>
              <a:rPr lang="en-I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Moriarty et al., 2019</a:t>
            </a:r>
          </a:p>
        </p:txBody>
      </p:sp>
    </p:spTree>
    <p:extLst>
      <p:ext uri="{BB962C8B-B14F-4D97-AF65-F5344CB8AC3E}">
        <p14:creationId xmlns:p14="http://schemas.microsoft.com/office/powerpoint/2010/main" val="2324032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C80B2A1-91AF-1D4C-8E19-2946DC7A8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180563"/>
            <a:ext cx="10058400" cy="1450757"/>
          </a:xfrm>
        </p:spPr>
        <p:txBody>
          <a:bodyPr/>
          <a:lstStyle/>
          <a:p>
            <a:r>
              <a:rPr lang="en-IE" dirty="0">
                <a:solidFill>
                  <a:schemeClr val="accent2"/>
                </a:solidFill>
              </a:rPr>
              <a:t>Hydrogel and iPSC-DAPs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6FF6418-91CE-C663-8814-FF8B7FBA9B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112"/>
          <a:stretch/>
        </p:blipFill>
        <p:spPr>
          <a:xfrm>
            <a:off x="1097280" y="2581281"/>
            <a:ext cx="4813529" cy="321891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24AF0F2-D98D-AAFA-A077-F7C2C372199F}"/>
              </a:ext>
            </a:extLst>
          </p:cNvPr>
          <p:cNvSpPr txBox="1"/>
          <p:nvPr/>
        </p:nvSpPr>
        <p:spPr>
          <a:xfrm>
            <a:off x="10438356" y="6385226"/>
            <a:ext cx="4272897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IE" sz="1400" dirty="0">
                <a:solidFill>
                  <a:schemeClr val="bg1"/>
                </a:solidFill>
              </a:rPr>
              <a:t>Comini et al., 2024</a:t>
            </a:r>
            <a:endParaRPr lang="en-IE" dirty="0">
              <a:solidFill>
                <a:schemeClr val="bg1"/>
              </a:solidFill>
              <a:ea typeface="Calibri"/>
              <a:cs typeface="Calibri"/>
            </a:endParaRPr>
          </a:p>
          <a:p>
            <a:endParaRPr lang="en-IE" sz="14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5500F6-56D5-7F51-AE62-41D18FA13B7D}"/>
              </a:ext>
            </a:extLst>
          </p:cNvPr>
          <p:cNvSpPr txBox="1"/>
          <p:nvPr/>
        </p:nvSpPr>
        <p:spPr>
          <a:xfrm>
            <a:off x="638391" y="1860113"/>
            <a:ext cx="6423018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Clr>
                <a:schemeClr val="accent1"/>
              </a:buClr>
              <a:buFont typeface="Arial"/>
              <a:buChar char="•"/>
            </a:pPr>
            <a:r>
              <a:rPr lang="en-IE" sz="1600" dirty="0"/>
              <a:t>Hydrogel improved survival and differentiation of iPSC-DAPs in athymic rats</a:t>
            </a:r>
            <a:endParaRPr lang="en-IE" sz="1600" dirty="0">
              <a:ea typeface="Calibri"/>
              <a:cs typeface="Calibri"/>
            </a:endParaRPr>
          </a:p>
          <a:p>
            <a:endParaRPr lang="en-IE" sz="1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89766A6-FB53-C905-F413-FE46DE78C988}"/>
              </a:ext>
            </a:extLst>
          </p:cNvPr>
          <p:cNvSpPr txBox="1"/>
          <p:nvPr/>
        </p:nvSpPr>
        <p:spPr>
          <a:xfrm>
            <a:off x="6605541" y="5430859"/>
            <a:ext cx="53519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IE" sz="1400" dirty="0"/>
              <a:t>1-day cyclosporine immunosuppression in immunocompetent rats: </a:t>
            </a:r>
          </a:p>
          <a:p>
            <a:pPr marL="742950" lvl="1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IE" sz="1400" dirty="0"/>
              <a:t>Benefits of hydrogel not seen for survival or differentiation </a:t>
            </a:r>
          </a:p>
          <a:p>
            <a:pPr marL="742950" lvl="1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IE" sz="1400" dirty="0"/>
              <a:t>T-cell infiltration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E7E33EF-858B-886C-C8BB-E3331B6A4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473" y="3347911"/>
            <a:ext cx="3449566" cy="208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close up of a tortilla&#10;&#10;Description automatically generated">
            <a:extLst>
              <a:ext uri="{FF2B5EF4-FFF2-40B4-BE49-F238E27FC236}">
                <a16:creationId xmlns:a16="http://schemas.microsoft.com/office/drawing/2014/main" id="{163AB04A-8271-630A-1BDE-4AD3CEE799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40"/>
          <a:stretch/>
        </p:blipFill>
        <p:spPr>
          <a:xfrm>
            <a:off x="7577477" y="1893538"/>
            <a:ext cx="3309558" cy="13322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B5CEF7-8282-2F72-DF23-18D23410AFA8}"/>
              </a:ext>
            </a:extLst>
          </p:cNvPr>
          <p:cNvSpPr txBox="1"/>
          <p:nvPr/>
        </p:nvSpPr>
        <p:spPr>
          <a:xfrm>
            <a:off x="8274943" y="1701037"/>
            <a:ext cx="9573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200" b="1" dirty="0"/>
              <a:t>CD4+ T-cells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39F34B-5CDB-9855-76CF-09E3AE77BBA9}"/>
              </a:ext>
            </a:extLst>
          </p:cNvPr>
          <p:cNvSpPr txBox="1"/>
          <p:nvPr/>
        </p:nvSpPr>
        <p:spPr>
          <a:xfrm>
            <a:off x="9775411" y="1701037"/>
            <a:ext cx="9573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200" b="1" dirty="0"/>
              <a:t>CD8+ T-cells</a:t>
            </a: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B15EE831-D193-D8F2-F7D3-0A62C2F98484}"/>
              </a:ext>
            </a:extLst>
          </p:cNvPr>
          <p:cNvSpPr txBox="1"/>
          <p:nvPr/>
        </p:nvSpPr>
        <p:spPr>
          <a:xfrm>
            <a:off x="10110786" y="6552476"/>
            <a:ext cx="298001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1400" dirty="0">
                <a:solidFill>
                  <a:schemeClr val="bg1"/>
                </a:solidFill>
              </a:rPr>
              <a:t>Jarrin et al., - unpublished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0FB2CD-B658-4D0B-64F9-3AFD79CB32F2}"/>
              </a:ext>
            </a:extLst>
          </p:cNvPr>
          <p:cNvSpPr txBox="1"/>
          <p:nvPr/>
        </p:nvSpPr>
        <p:spPr>
          <a:xfrm>
            <a:off x="129886" y="6459681"/>
            <a:ext cx="500322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FFFFFF"/>
                </a:solidFill>
                <a:ea typeface="Calibri"/>
                <a:cs typeface="Calibri"/>
              </a:rPr>
              <a:t>NAS2 cell line provided by Prof. Kunath's lab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572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C843AFC8-D8D0-4784-B08C-6324FA88E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54B1A56-8AFB-4D4F-8D98-1E832D6FFE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3478" y="0"/>
            <a:ext cx="465738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A255CA-FA9B-BE39-3B23-C31904A7B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1163" y="1111753"/>
            <a:ext cx="3720353" cy="4634494"/>
          </a:xfrm>
          <a:ln w="25400" cap="sq">
            <a:noFill/>
            <a:miter lim="800000"/>
          </a:ln>
        </p:spPr>
        <p:txBody>
          <a:bodyPr anchor="ctr">
            <a:normAutofit/>
          </a:bodyPr>
          <a:lstStyle/>
          <a:p>
            <a:pPr algn="ctr"/>
            <a:r>
              <a:rPr lang="en-IE" sz="3200" b="1">
                <a:solidFill>
                  <a:srgbClr val="FFFFFF"/>
                </a:solidFill>
              </a:rPr>
              <a:t>Aim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8E828FC-05B4-4BA4-92D3-3DF79D42D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53478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4A91D9-1F90-67CC-8185-DF1D35DF4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0206" y="1111753"/>
            <a:ext cx="5057396" cy="4628275"/>
          </a:xfrm>
        </p:spPr>
        <p:txBody>
          <a:bodyPr anchor="ctr">
            <a:normAutofit/>
          </a:bodyPr>
          <a:lstStyle/>
          <a:p>
            <a:pPr lvl="1"/>
            <a:r>
              <a:rPr lang="en-IE" b="1">
                <a:solidFill>
                  <a:schemeClr val="tx1">
                    <a:lumMod val="85000"/>
                    <a:lumOff val="15000"/>
                  </a:schemeClr>
                </a:solidFill>
              </a:rPr>
              <a:t>Aim: </a:t>
            </a:r>
            <a:r>
              <a:rPr lang="en-IE">
                <a:solidFill>
                  <a:schemeClr val="tx1">
                    <a:lumMod val="85000"/>
                    <a:lumOff val="15000"/>
                  </a:schemeClr>
                </a:solidFill>
              </a:rPr>
              <a:t>Improve the survival and maturation of iPSC-DAPs using a biomaterial approach (collagen hydrogel) in immunosuppressed but immunocompetent animals</a:t>
            </a:r>
          </a:p>
          <a:p>
            <a:pPr lvl="2"/>
            <a:r>
              <a:rPr lang="en-IE">
                <a:solidFill>
                  <a:schemeClr val="tx1">
                    <a:lumMod val="85000"/>
                    <a:lumOff val="15000"/>
                  </a:schemeClr>
                </a:solidFill>
              </a:rPr>
              <a:t>Modify the immunosuppression regime and cell line in order to achieve best possible outcomes</a:t>
            </a:r>
          </a:p>
          <a:p>
            <a:endParaRPr lang="en-IE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735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C23F0-8C83-3D93-9D3A-5B770A6BD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330" y="141917"/>
            <a:ext cx="10227339" cy="143146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9A3872"/>
                </a:solidFill>
                <a:ea typeface="Calibri Light"/>
                <a:cs typeface="Calibri Light"/>
              </a:rPr>
              <a:t>Pilot: 7-day pre-treatment of cyclosporine</a:t>
            </a:r>
            <a:endParaRPr lang="en-US" dirty="0">
              <a:solidFill>
                <a:srgbClr val="9A3872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1D9393C-E231-4FE3-35EB-BD8A1D58E3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025" t="6371" r="2620" b="7992"/>
          <a:stretch>
            <a:fillRect/>
          </a:stretch>
        </p:blipFill>
        <p:spPr>
          <a:xfrm>
            <a:off x="7090183" y="1784299"/>
            <a:ext cx="4327498" cy="1914797"/>
          </a:xfrm>
          <a:prstGeom prst="rect">
            <a:avLst/>
          </a:prstGeom>
          <a:ln>
            <a:noFill/>
          </a:ln>
        </p:spPr>
      </p:pic>
      <p:pic>
        <p:nvPicPr>
          <p:cNvPr id="11" name="Picture 10" descr="A close-up of cells&#10;&#10;AI-generated content may be incorrect.">
            <a:extLst>
              <a:ext uri="{FF2B5EF4-FFF2-40B4-BE49-F238E27FC236}">
                <a16:creationId xmlns:a16="http://schemas.microsoft.com/office/drawing/2014/main" id="{29AD97B9-F933-3CAA-993F-5DF99DC500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470" y="3726899"/>
            <a:ext cx="1920936" cy="1788458"/>
          </a:xfrm>
          <a:prstGeom prst="rect">
            <a:avLst/>
          </a:prstGeom>
        </p:spPr>
      </p:pic>
      <p:pic>
        <p:nvPicPr>
          <p:cNvPr id="12" name="Picture 11" descr="A collage of cells&#10;&#10;AI-generated content may be incorrect.">
            <a:extLst>
              <a:ext uri="{FF2B5EF4-FFF2-40B4-BE49-F238E27FC236}">
                <a16:creationId xmlns:a16="http://schemas.microsoft.com/office/drawing/2014/main" id="{05278CDB-B135-AF01-4E91-6FE622042C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2802" y="3726899"/>
            <a:ext cx="1899400" cy="178206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C96876F-12A0-5CAC-C4C7-20EF702DF00E}"/>
              </a:ext>
            </a:extLst>
          </p:cNvPr>
          <p:cNvSpPr txBox="1"/>
          <p:nvPr/>
        </p:nvSpPr>
        <p:spPr>
          <a:xfrm>
            <a:off x="675470" y="5563971"/>
            <a:ext cx="509154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ea typeface="Calibri"/>
                <a:cs typeface="Calibri"/>
              </a:rPr>
              <a:t>No CD4+ (A) or CD8+ (B) T-cells present when a 7-day cyclosporine pre-treatment was implemented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00CECE-DD1B-4501-19AD-69BA3A4EC745}"/>
              </a:ext>
            </a:extLst>
          </p:cNvPr>
          <p:cNvSpPr txBox="1"/>
          <p:nvPr/>
        </p:nvSpPr>
        <p:spPr>
          <a:xfrm>
            <a:off x="129886" y="6459681"/>
            <a:ext cx="500322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FFFFFF"/>
                </a:solidFill>
                <a:ea typeface="Calibri"/>
                <a:cs typeface="Calibri"/>
              </a:rPr>
              <a:t>NAS2 cell line provided by Prof. Kunath's lab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180C1A9-CB17-8C87-8CAE-7B9D635AF721}"/>
              </a:ext>
            </a:extLst>
          </p:cNvPr>
          <p:cNvSpPr txBox="1"/>
          <p:nvPr/>
        </p:nvSpPr>
        <p:spPr>
          <a:xfrm>
            <a:off x="9013371" y="3729523"/>
            <a:ext cx="2404310" cy="2308324"/>
          </a:xfrm>
          <a:prstGeom prst="rect">
            <a:avLst/>
          </a:prstGeom>
          <a:solidFill>
            <a:schemeClr val="accent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chemeClr val="bg1"/>
                </a:solidFill>
                <a:ea typeface="Calibri"/>
                <a:cs typeface="Calibri"/>
              </a:rPr>
              <a:t>Potential benefit of hydrogel on the survival of cells</a:t>
            </a:r>
            <a:endParaRPr lang="en-US" sz="1600" dirty="0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endParaRPr lang="en-US" sz="16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chemeClr val="bg1"/>
                </a:solidFill>
                <a:ea typeface="Calibri"/>
                <a:cs typeface="Calibri"/>
              </a:rPr>
              <a:t>Next step was a long-term study to investigate the hydrogel's impact on differentiation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2DC69DE-738B-36E0-E67E-9699CD426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" b="3425"/>
          <a:stretch>
            <a:fillRect/>
          </a:stretch>
        </p:blipFill>
        <p:spPr bwMode="auto">
          <a:xfrm>
            <a:off x="313152" y="1938796"/>
            <a:ext cx="5641522" cy="1367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23D76F9-EF89-BC4F-207B-3458877206DA}"/>
              </a:ext>
            </a:extLst>
          </p:cNvPr>
          <p:cNvCxnSpPr/>
          <p:nvPr/>
        </p:nvCxnSpPr>
        <p:spPr>
          <a:xfrm>
            <a:off x="6324600" y="1784299"/>
            <a:ext cx="0" cy="45593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2F37369-40F2-3F4B-A629-A1D15C9C0A4D}"/>
              </a:ext>
            </a:extLst>
          </p:cNvPr>
          <p:cNvSpPr txBox="1"/>
          <p:nvPr/>
        </p:nvSpPr>
        <p:spPr>
          <a:xfrm>
            <a:off x="10889796" y="6459680"/>
            <a:ext cx="29119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dirty="0">
                <a:solidFill>
                  <a:schemeClr val="bg1"/>
                </a:solidFill>
              </a:rPr>
              <a:t>Comini., 2024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87C65D02-CADF-472D-427B-E18C5ED4BC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0" t="1571" r="2251" b="4683"/>
          <a:stretch>
            <a:fillRect/>
          </a:stretch>
        </p:blipFill>
        <p:spPr bwMode="auto">
          <a:xfrm>
            <a:off x="6640784" y="3818314"/>
            <a:ext cx="2241721" cy="221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43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DC9F765C-0D20-A5A6-E7BA-A5DAAE338A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6" t="3654" r="3147" b="6123"/>
          <a:stretch>
            <a:fillRect/>
          </a:stretch>
        </p:blipFill>
        <p:spPr bwMode="auto">
          <a:xfrm>
            <a:off x="1082350" y="3091686"/>
            <a:ext cx="2506725" cy="1756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3666AB91-ABE4-BD50-B047-F14EA5B438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0" t="7836" r="2714" b="6060"/>
          <a:stretch>
            <a:fillRect/>
          </a:stretch>
        </p:blipFill>
        <p:spPr bwMode="auto">
          <a:xfrm>
            <a:off x="3967116" y="3109658"/>
            <a:ext cx="1467293" cy="1689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3BF3C6-AFDF-2254-4FF4-7A1B759AE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4525853" cy="1450757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2"/>
                </a:solidFill>
                <a:cs typeface="Calibri Light"/>
              </a:rPr>
              <a:t>Hydrogel improves maturation of cells</a:t>
            </a: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4" name="Content Placeholder 3" descr="A close-up of several cells&#10;&#10;AI-generated content may be incorrect.">
            <a:extLst>
              <a:ext uri="{FF2B5EF4-FFF2-40B4-BE49-F238E27FC236}">
                <a16:creationId xmlns:a16="http://schemas.microsoft.com/office/drawing/2014/main" id="{E791FB92-A114-815A-C0A5-A64A9035C1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285691" y="286603"/>
            <a:ext cx="5429250" cy="28765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6BBFDDB-AA0F-3F4A-2B15-11D3986D69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7991" y="3429000"/>
            <a:ext cx="2486025" cy="28098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54567A-EEF1-F115-7609-87F6F88668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75054" y="3358301"/>
            <a:ext cx="1911391" cy="288113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9D377AC-E8AC-997B-2041-46509CD0DFD4}"/>
              </a:ext>
            </a:extLst>
          </p:cNvPr>
          <p:cNvSpPr txBox="1"/>
          <p:nvPr/>
        </p:nvSpPr>
        <p:spPr>
          <a:xfrm>
            <a:off x="1461250" y="5081609"/>
            <a:ext cx="4366901" cy="923330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In this long-term study, the enriched collagen hydrogel improved the maturation of iPSC-DAPs to dopaminergic neurons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B681C778-6EB3-B0B4-C2B0-7CD0750D53C9}"/>
              </a:ext>
            </a:extLst>
          </p:cNvPr>
          <p:cNvSpPr/>
          <p:nvPr/>
        </p:nvSpPr>
        <p:spPr>
          <a:xfrm rot="20257894">
            <a:off x="5999876" y="5050446"/>
            <a:ext cx="717847" cy="27346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2C2C1E-E5A6-123E-4E69-DECC5B659E05}"/>
              </a:ext>
            </a:extLst>
          </p:cNvPr>
          <p:cNvSpPr txBox="1"/>
          <p:nvPr/>
        </p:nvSpPr>
        <p:spPr>
          <a:xfrm>
            <a:off x="129886" y="6459681"/>
            <a:ext cx="500322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FFFFFF"/>
                </a:solidFill>
                <a:ea typeface="Calibri"/>
                <a:cs typeface="Calibri"/>
              </a:rPr>
              <a:t>NAS2 cell line provided by Prof. Kunath's lab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0D5AEA-F33F-189C-46F2-86F5674A6342}"/>
              </a:ext>
            </a:extLst>
          </p:cNvPr>
          <p:cNvSpPr txBox="1"/>
          <p:nvPr/>
        </p:nvSpPr>
        <p:spPr>
          <a:xfrm>
            <a:off x="10240668" y="6413514"/>
            <a:ext cx="21080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dirty="0">
                <a:solidFill>
                  <a:schemeClr val="bg1"/>
                </a:solidFill>
              </a:rPr>
              <a:t>Comini and Dowd., 2024</a:t>
            </a:r>
          </a:p>
          <a:p>
            <a:r>
              <a:rPr lang="en-IE" sz="1200" dirty="0">
                <a:solidFill>
                  <a:schemeClr val="bg1"/>
                </a:solidFill>
              </a:rPr>
              <a:t>Comini, 2024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C17FE2-A979-46C8-57FE-7F451A73C277}"/>
              </a:ext>
            </a:extLst>
          </p:cNvPr>
          <p:cNvSpPr txBox="1"/>
          <p:nvPr/>
        </p:nvSpPr>
        <p:spPr>
          <a:xfrm>
            <a:off x="499094" y="1915103"/>
            <a:ext cx="5596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IE" dirty="0"/>
              <a:t>Differentiation of iPSC-DAPs to mature dopaminergic neurons remains an issue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IE" dirty="0"/>
              <a:t>Systematic review of literature revealed low levels of differentiation across transplantation studies</a:t>
            </a:r>
          </a:p>
        </p:txBody>
      </p:sp>
    </p:spTree>
    <p:extLst>
      <p:ext uri="{BB962C8B-B14F-4D97-AF65-F5344CB8AC3E}">
        <p14:creationId xmlns:p14="http://schemas.microsoft.com/office/powerpoint/2010/main" val="3428579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2EED4-192F-585A-D0CB-2FF92D0FA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  <a:cs typeface="Calibri Light"/>
              </a:rPr>
              <a:t>AST18 cells – Promising survival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233EB-9311-E738-C5D1-B0A3B170F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2948" y="2026000"/>
            <a:ext cx="4398150" cy="40233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Due to the poor overall survival of the NAS2 cell line, the hydrogel was trialed with the AST18 line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Overall survival was much better with AST18’s but there was no added benefit of the hydrogel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E070071-877E-EBCF-2772-8644EB5F4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225" y="1845734"/>
            <a:ext cx="4398150" cy="1478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378557B7-0ACD-A606-3020-FCF844CB74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7" r="4418" b="-1323"/>
          <a:stretch>
            <a:fillRect/>
          </a:stretch>
        </p:blipFill>
        <p:spPr bwMode="auto">
          <a:xfrm>
            <a:off x="10171131" y="1845734"/>
            <a:ext cx="1668296" cy="2191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07E1E6DC-D35A-C288-A2F1-6A7CB9F15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225" y="4188172"/>
            <a:ext cx="4398150" cy="1499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774EC99A-9C53-4970-AB12-F2AB94196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0" b="444"/>
          <a:stretch>
            <a:fillRect/>
          </a:stretch>
        </p:blipFill>
        <p:spPr bwMode="auto">
          <a:xfrm>
            <a:off x="10171502" y="4116987"/>
            <a:ext cx="1663557" cy="2153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AABAC10-14F1-A09C-08E7-70B426224905}"/>
              </a:ext>
            </a:extLst>
          </p:cNvPr>
          <p:cNvSpPr txBox="1"/>
          <p:nvPr/>
        </p:nvSpPr>
        <p:spPr>
          <a:xfrm>
            <a:off x="129886" y="6459681"/>
            <a:ext cx="500322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FFFFFF"/>
                </a:solidFill>
                <a:ea typeface="Calibri"/>
                <a:cs typeface="Calibri"/>
              </a:rPr>
              <a:t>AST18 cell line provided by Prof. Kunath's lab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6" name="Picture 5" descr="A diagram of a cell line&#10;&#10;AI-generated content may be incorrect.">
            <a:extLst>
              <a:ext uri="{FF2B5EF4-FFF2-40B4-BE49-F238E27FC236}">
                <a16:creationId xmlns:a16="http://schemas.microsoft.com/office/drawing/2014/main" id="{63F4E689-5509-4130-31A6-8AA263D456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6" r="23564" b="30570"/>
          <a:stretch>
            <a:fillRect/>
          </a:stretch>
        </p:blipFill>
        <p:spPr>
          <a:xfrm>
            <a:off x="1684696" y="3284364"/>
            <a:ext cx="2372954" cy="291619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0B44FF-2179-0861-ED22-6ABF1D9D261E}"/>
              </a:ext>
            </a:extLst>
          </p:cNvPr>
          <p:cNvSpPr txBox="1"/>
          <p:nvPr/>
        </p:nvSpPr>
        <p:spPr>
          <a:xfrm>
            <a:off x="10924300" y="6496595"/>
            <a:ext cx="33105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dirty="0">
                <a:solidFill>
                  <a:schemeClr val="bg1"/>
                </a:solidFill>
              </a:rPr>
              <a:t>Comini., 2024 </a:t>
            </a:r>
          </a:p>
        </p:txBody>
      </p:sp>
    </p:spTree>
    <p:extLst>
      <p:ext uri="{BB962C8B-B14F-4D97-AF65-F5344CB8AC3E}">
        <p14:creationId xmlns:p14="http://schemas.microsoft.com/office/powerpoint/2010/main" val="3818689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BBA96-E8BB-2BD0-304A-BD19EE12F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chemeClr val="accent2"/>
                </a:solidFill>
              </a:rPr>
              <a:t>Conclusions and Future Directions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03B42E06-D59F-452E-E28E-C73B42551C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6556823"/>
              </p:ext>
            </p:extLst>
          </p:nvPr>
        </p:nvGraphicFramePr>
        <p:xfrm>
          <a:off x="1097280" y="1843618"/>
          <a:ext cx="859917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EBC9283-5CD7-D451-3AF1-9E3B0A141456}"/>
              </a:ext>
            </a:extLst>
          </p:cNvPr>
          <p:cNvSpPr txBox="1"/>
          <p:nvPr/>
        </p:nvSpPr>
        <p:spPr>
          <a:xfrm>
            <a:off x="129886" y="6459681"/>
            <a:ext cx="1080681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FFFFFF"/>
                </a:solidFill>
                <a:ea typeface="Calibri"/>
                <a:cs typeface="Calibri"/>
              </a:rPr>
              <a:t>AST18 cell line provided by Prof. Kunath's lab and RM3.5 cell line provided by Prof. Parish’s lab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D3D70B-358A-7FF8-E6A1-9C87390E4716}"/>
              </a:ext>
            </a:extLst>
          </p:cNvPr>
          <p:cNvSpPr txBox="1"/>
          <p:nvPr/>
        </p:nvSpPr>
        <p:spPr>
          <a:xfrm>
            <a:off x="9392357" y="1903152"/>
            <a:ext cx="24929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200" dirty="0">
                <a:solidFill>
                  <a:schemeClr val="accent2"/>
                </a:solidFill>
              </a:rPr>
              <a:t>QR code for Comini and Dowd., 2024</a:t>
            </a:r>
          </a:p>
        </p:txBody>
      </p:sp>
      <p:pic>
        <p:nvPicPr>
          <p:cNvPr id="11" name="Graphic 10" descr="Brain with solid fill">
            <a:extLst>
              <a:ext uri="{FF2B5EF4-FFF2-40B4-BE49-F238E27FC236}">
                <a16:creationId xmlns:a16="http://schemas.microsoft.com/office/drawing/2014/main" id="{683F6917-56E8-027C-74EE-4B73FB4DA3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513784" y="-17689"/>
            <a:ext cx="1875253" cy="1875253"/>
          </a:xfrm>
          <a:prstGeom prst="rect">
            <a:avLst/>
          </a:prstGeom>
        </p:spPr>
      </p:pic>
      <p:pic>
        <p:nvPicPr>
          <p:cNvPr id="4" name="Picture 3" descr="A qr code with a dinosaur&#10;&#10;AI-generated content may be incorrect.">
            <a:extLst>
              <a:ext uri="{FF2B5EF4-FFF2-40B4-BE49-F238E27FC236}">
                <a16:creationId xmlns:a16="http://schemas.microsoft.com/office/drawing/2014/main" id="{60BCE60F-99B5-0A9B-DF85-C3D7A5E793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628" y="2161856"/>
            <a:ext cx="1892448" cy="1892448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2129938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B1C078A-9552-43EC-A00A-9DFC390016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7B2F04D-5ED3-4A47-9B74-56381C35B8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2B93C23-A2BC-4FB9-B588-795498FB7D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AF138BE-F59A-4559-ABA9-0DA2CF7512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B50331B-65C7-47EE-B545-05739D1DB7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147B0D9C-8C58-26A0-95B5-C1CF48CCC16A}"/>
              </a:ext>
            </a:extLst>
          </p:cNvPr>
          <p:cNvSpPr txBox="1"/>
          <p:nvPr/>
        </p:nvSpPr>
        <p:spPr>
          <a:xfrm>
            <a:off x="1191333" y="1814362"/>
            <a:ext cx="729469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IE" sz="1200" dirty="0"/>
              <a:t>The Michael J. Fox Foundation for funding this research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endParaRPr lang="en-IE" sz="12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IE" sz="1200" b="1" dirty="0"/>
              <a:t>The Dowd group:</a:t>
            </a:r>
          </a:p>
          <a:p>
            <a:pPr marL="1200150" lvl="2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IE" sz="1200" dirty="0"/>
              <a:t>Prof Eilís Dowd</a:t>
            </a:r>
          </a:p>
          <a:p>
            <a:pPr marL="1200150" lvl="2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IE" sz="1200" dirty="0"/>
              <a:t>Dr Giulia Comini</a:t>
            </a:r>
          </a:p>
          <a:p>
            <a:pPr marL="1200150" lvl="2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IE" sz="1200" dirty="0"/>
              <a:t>Mr Tommy Patton</a:t>
            </a:r>
          </a:p>
          <a:p>
            <a:pPr marL="1200150" lvl="2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IE" sz="1200" dirty="0"/>
              <a:t>Ms Saoirse Ryan</a:t>
            </a:r>
          </a:p>
          <a:p>
            <a:pPr marL="1200150" lvl="2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IE" sz="1200" dirty="0"/>
              <a:t>Ms Sienna Stucke</a:t>
            </a:r>
          </a:p>
          <a:p>
            <a:pPr marL="1200150" lvl="2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IE" sz="1200" dirty="0"/>
              <a:t>Ms Robyn Gaffey</a:t>
            </a:r>
          </a:p>
          <a:p>
            <a:pPr lvl="1">
              <a:buClr>
                <a:schemeClr val="accent1"/>
              </a:buClr>
            </a:pPr>
            <a:endParaRPr lang="en-IE" sz="12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IE" sz="1200" b="1" dirty="0"/>
              <a:t>The University of Edinburgh:</a:t>
            </a:r>
          </a:p>
          <a:p>
            <a:pPr marL="1200150" lvl="2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IE" sz="1200" dirty="0"/>
              <a:t>Prof Tilo Kunath</a:t>
            </a:r>
          </a:p>
          <a:p>
            <a:pPr marL="1200150" lvl="2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IE" sz="1200" dirty="0"/>
              <a:t>Dr Nicola Drummond</a:t>
            </a:r>
          </a:p>
          <a:p>
            <a:pPr marL="1200150" lvl="2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IE" sz="1200" dirty="0"/>
              <a:t>Ms Michela Barbato</a:t>
            </a:r>
          </a:p>
          <a:p>
            <a:pPr marL="1200150" lvl="2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endParaRPr lang="en-IE" sz="1200" b="1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IE" sz="1200" b="1" dirty="0"/>
              <a:t>The Florey Institute Melbourne:</a:t>
            </a:r>
          </a:p>
          <a:p>
            <a:pPr marL="1200150" lvl="2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IE" sz="1200" dirty="0"/>
              <a:t>Prof Clare Parish</a:t>
            </a:r>
          </a:p>
          <a:p>
            <a:pPr marL="1200150" lvl="2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IE" sz="1200" dirty="0"/>
              <a:t>Dr Niamh Moriarty</a:t>
            </a:r>
          </a:p>
          <a:p>
            <a:pPr marL="742950" lvl="1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endParaRPr lang="en-IE" sz="12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IE" sz="1200" b="1" dirty="0"/>
              <a:t>Technical staff in the University of Galway:</a:t>
            </a:r>
          </a:p>
          <a:p>
            <a:pPr marL="1200150" lvl="2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IE" sz="1200" dirty="0"/>
              <a:t>Dr Claire Feerick</a:t>
            </a:r>
          </a:p>
          <a:p>
            <a:pPr marL="1200150" lvl="2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IE" sz="1200" dirty="0"/>
              <a:t>Ms Erin Molloy</a:t>
            </a:r>
          </a:p>
          <a:p>
            <a:pPr marL="1200150" lvl="2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IE" sz="1200" dirty="0"/>
              <a:t>Dr Danny Kerr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44C809-778C-18CC-2310-E871290A7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333" y="113720"/>
            <a:ext cx="10058400" cy="1450757"/>
          </a:xfrm>
        </p:spPr>
        <p:txBody>
          <a:bodyPr/>
          <a:lstStyle/>
          <a:p>
            <a:r>
              <a:rPr lang="en-IE" b="1" dirty="0">
                <a:solidFill>
                  <a:schemeClr val="accent2"/>
                </a:solidFill>
              </a:rPr>
              <a:t>Acknowledgments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640637-85F3-269A-2527-9ABDA09BC9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4765" y="1918137"/>
            <a:ext cx="2675067" cy="876084"/>
          </a:xfrm>
          <a:prstGeom prst="rect">
            <a:avLst/>
          </a:prstGeom>
        </p:spPr>
      </p:pic>
      <p:pic>
        <p:nvPicPr>
          <p:cNvPr id="1026" name="Picture 2" descr="The Florey Institute of Neuroscience and Mental Health - AAMRI">
            <a:extLst>
              <a:ext uri="{FF2B5EF4-FFF2-40B4-BE49-F238E27FC236}">
                <a16:creationId xmlns:a16="http://schemas.microsoft.com/office/drawing/2014/main" id="{2EF012C1-68DD-3EE2-1DFD-E4E7D9476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340" y="3991455"/>
            <a:ext cx="2273915" cy="1596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group of people posing for a photo in front of a building&#10;&#10;AI-generated content may be incorrect.">
            <a:extLst>
              <a:ext uri="{FF2B5EF4-FFF2-40B4-BE49-F238E27FC236}">
                <a16:creationId xmlns:a16="http://schemas.microsoft.com/office/drawing/2014/main" id="{315BF13D-EFBD-A41F-2451-F044D1C8D7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60" b="14001"/>
          <a:stretch>
            <a:fillRect/>
          </a:stretch>
        </p:blipFill>
        <p:spPr>
          <a:xfrm>
            <a:off x="8556144" y="1811232"/>
            <a:ext cx="3238947" cy="3305418"/>
          </a:xfrm>
          <a:prstGeom prst="rect">
            <a:avLst/>
          </a:prstGeom>
        </p:spPr>
      </p:pic>
      <p:pic>
        <p:nvPicPr>
          <p:cNvPr id="8" name="Picture 2" descr="University of Galway">
            <a:extLst>
              <a:ext uri="{FF2B5EF4-FFF2-40B4-BE49-F238E27FC236}">
                <a16:creationId xmlns:a16="http://schemas.microsoft.com/office/drawing/2014/main" id="{CA0D7A75-F927-4C0D-2C9B-7C9BB3A82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4534" y="5188828"/>
            <a:ext cx="2802166" cy="1059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9695292-123A-5AB1-0497-5E17148D60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67058" y="5407107"/>
            <a:ext cx="2686456" cy="663323"/>
          </a:xfrm>
          <a:prstGeom prst="rect">
            <a:avLst/>
          </a:prstGeom>
        </p:spPr>
      </p:pic>
      <p:pic>
        <p:nvPicPr>
          <p:cNvPr id="2052" name="Picture 4" descr="The University of Edinburgh">
            <a:extLst>
              <a:ext uri="{FF2B5EF4-FFF2-40B4-BE49-F238E27FC236}">
                <a16:creationId xmlns:a16="http://schemas.microsoft.com/office/drawing/2014/main" id="{06F53CBF-A309-6B36-17E6-1D5859115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229" y="2923154"/>
            <a:ext cx="1412092" cy="1412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24342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Custom 2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9A3872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9e11b24-39f9-42f2-a760-788a2200562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FCC350E404AA041B4EA28D7CCD14F35" ma:contentTypeVersion="19" ma:contentTypeDescription="Create a new document." ma:contentTypeScope="" ma:versionID="df4656669a9e2a8988317df17a57a607">
  <xsd:schema xmlns:xsd="http://www.w3.org/2001/XMLSchema" xmlns:xs="http://www.w3.org/2001/XMLSchema" xmlns:p="http://schemas.microsoft.com/office/2006/metadata/properties" xmlns:ns3="09e11b24-39f9-42f2-a760-788a22005621" xmlns:ns4="8a92b59c-dc76-4683-9018-2e75ce214fc7" targetNamespace="http://schemas.microsoft.com/office/2006/metadata/properties" ma:root="true" ma:fieldsID="f37d11f1b5fe002f7900e01c913e12a5" ns3:_="" ns4:_="">
    <xsd:import namespace="09e11b24-39f9-42f2-a760-788a22005621"/>
    <xsd:import namespace="8a92b59c-dc76-4683-9018-2e75ce214fc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earchProperties" minOccurs="0"/>
                <xsd:element ref="ns3:MediaServiceSystemTag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e11b24-39f9-42f2-a760-788a220056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5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92b59c-dc76-4683-9018-2e75ce214fc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7996321-8C7E-4232-831A-4237F7CE4CF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8DBF03C-CAF7-47D0-9012-D44CC2B6FC54}">
  <ds:schemaRefs>
    <ds:schemaRef ds:uri="http://schemas.openxmlformats.org/package/2006/metadata/core-properties"/>
    <ds:schemaRef ds:uri="8a92b59c-dc76-4683-9018-2e75ce214fc7"/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dcmitype/"/>
    <ds:schemaRef ds:uri="09e11b24-39f9-42f2-a760-788a22005621"/>
    <ds:schemaRef ds:uri="http://purl.org/dc/terms/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0891395-C193-4B0A-AB7D-AC4FFD2727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e11b24-39f9-42f2-a760-788a22005621"/>
    <ds:schemaRef ds:uri="8a92b59c-dc76-4683-9018-2e75ce214f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TM02900769[[fn=Retrospect]]</Template>
  <TotalTime>407</TotalTime>
  <Words>872</Words>
  <Application>Microsoft Office PowerPoint</Application>
  <PresentationFormat>Widescreen</PresentationFormat>
  <Paragraphs>85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Aptos</vt:lpstr>
      <vt:lpstr>Arial</vt:lpstr>
      <vt:lpstr>Calibri</vt:lpstr>
      <vt:lpstr>Calibri Light</vt:lpstr>
      <vt:lpstr>Courier New</vt:lpstr>
      <vt:lpstr>Retrospect</vt:lpstr>
      <vt:lpstr>The effect of a loaded collagen hydrogel on the engraftment and maturation of iPSC-DAPs  Preclinical therapeutic validation in immunosuppressed rats</vt:lpstr>
      <vt:lpstr>PowerPoint Presentation</vt:lpstr>
      <vt:lpstr>Hydrogel and iPSC-DAPs</vt:lpstr>
      <vt:lpstr>Aim</vt:lpstr>
      <vt:lpstr>Pilot: 7-day pre-treatment of cyclosporine</vt:lpstr>
      <vt:lpstr>Hydrogel improves maturation of cells</vt:lpstr>
      <vt:lpstr>AST18 cells – Promising survival</vt:lpstr>
      <vt:lpstr>Conclusions and Future Directions</vt:lpstr>
      <vt:lpstr>Acknowledgments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Preclinical therapeutic validation of biomaterial-enhanced brain repair for Parkinson’s disease in immunosuppressed rats</dc:title>
  <dc:creator>CRUDDEN, SARAH</dc:creator>
  <cp:lastModifiedBy>CRUDDEN, SARAH</cp:lastModifiedBy>
  <cp:revision>198</cp:revision>
  <dcterms:created xsi:type="dcterms:W3CDTF">2023-12-05T10:25:53Z</dcterms:created>
  <dcterms:modified xsi:type="dcterms:W3CDTF">2025-10-16T15:55:59Z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0x0101000FCC350E404AA041B4EA28D7CCD14F35</vt:lpwstr>
  </property>
</Properties>
</file>